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</p:sldMasterIdLst>
  <p:notesMasterIdLst>
    <p:notesMasterId r:id="rId11"/>
  </p:notesMasterIdLst>
  <p:handoutMasterIdLst>
    <p:handoutMasterId r:id="rId12"/>
  </p:handoutMasterIdLst>
  <p:sldIdLst>
    <p:sldId id="257" r:id="rId4"/>
    <p:sldId id="283" r:id="rId5"/>
    <p:sldId id="378" r:id="rId6"/>
    <p:sldId id="380" r:id="rId7"/>
    <p:sldId id="284" r:id="rId8"/>
    <p:sldId id="286" r:id="rId9"/>
    <p:sldId id="390" r:id="rId10"/>
  </p:sldIdLst>
  <p:sldSz cx="12192000" cy="6858000"/>
  <p:notesSz cx="9942513" cy="6810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аннка" initials="Ж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DE9EC"/>
    <a:srgbClr val="FFD5AB"/>
    <a:srgbClr val="CEEAED"/>
    <a:srgbClr val="E6E6E6"/>
    <a:srgbClr val="F2750E"/>
    <a:srgbClr val="FFCC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3" autoAdjust="0"/>
    <p:restoredTop sz="95906" autoAdjust="0"/>
  </p:normalViewPr>
  <p:slideViewPr>
    <p:cSldViewPr snapToGrid="0">
      <p:cViewPr varScale="1">
        <p:scale>
          <a:sx n="117" d="100"/>
          <a:sy n="117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427" cy="34041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69" y="1"/>
            <a:ext cx="4309425" cy="34041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852F64C-FAC4-48FD-A0FD-EEDD08446370}" type="datetimeFigureOut">
              <a:rPr lang="be-BY" smtClean="0"/>
              <a:t>26.04.23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8878"/>
            <a:ext cx="4309427" cy="34041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69" y="6468878"/>
            <a:ext cx="4309425" cy="34041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FEE95CD-15CD-4546-AE00-876BA9D8EDD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897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8422" cy="34170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5" y="0"/>
            <a:ext cx="4308422" cy="341701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fld id="{597E586F-58FA-40D9-A029-D26EB13001A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4" y="3277495"/>
            <a:ext cx="7954009" cy="2681585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68675"/>
            <a:ext cx="4308422" cy="34170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5" y="6468675"/>
            <a:ext cx="4308422" cy="34170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fld id="{E8D6D63A-A8D2-49F1-A7CE-768F509A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6D63A-A8D2-49F1-A7CE-768F509AF4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0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6D63A-A8D2-49F1-A7CE-768F509AF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6D63A-A8D2-49F1-A7CE-768F509AF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6D63A-A8D2-49F1-A7CE-768F509AF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32391" y="2084852"/>
            <a:ext cx="5127221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32194" y="3512309"/>
            <a:ext cx="5127221" cy="106657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92400" y="0"/>
            <a:ext cx="7007203" cy="68580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675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18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3156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5294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587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83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3957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1245" y="43000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01245" y="253148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01245" y="463296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95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3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0822" y="1124744"/>
            <a:ext cx="10770357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75222" y="3300479"/>
            <a:ext cx="1416157" cy="141615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1580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5787" y="0"/>
            <a:ext cx="384042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954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92000" y="0"/>
            <a:ext cx="12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49211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3460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555024" y="0"/>
            <a:ext cx="12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35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2592" y="3883653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92619" y="3883653"/>
            <a:ext cx="5472000" cy="24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71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0731" y="0"/>
            <a:ext cx="30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0731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65271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621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1371" y="3312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95413" y="24434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07520" y="45557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31371" y="24434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807520" y="24427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895413" y="3312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87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358900"/>
            <a:ext cx="801588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44605" y="1887241"/>
            <a:ext cx="3778671" cy="281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562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31488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49232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86548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1364402"/>
            <a:ext cx="4032448" cy="4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16885" y="1552396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29107" y="1901655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9788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69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105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52809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8572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12459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23873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43396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1245" y="43000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01245" y="253148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01245" y="463296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821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0822" y="1124744"/>
            <a:ext cx="10770357" cy="2880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75222" y="3300479"/>
            <a:ext cx="1416157" cy="141615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70152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16213" y="0"/>
            <a:ext cx="41757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5787" y="0"/>
            <a:ext cx="384042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142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92000" y="0"/>
            <a:ext cx="12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49211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3460" y="0"/>
            <a:ext cx="32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555024" y="0"/>
            <a:ext cx="12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8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9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592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2011" y="1220755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2592" y="3883653"/>
            <a:ext cx="5472608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92619" y="3883653"/>
            <a:ext cx="5472000" cy="24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23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0731" y="0"/>
            <a:ext cx="304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0731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65271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404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1371" y="3312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95413" y="24434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07520" y="45557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31371" y="24434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807520" y="24427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895413" y="3312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31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358900"/>
            <a:ext cx="801588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44605" y="1887241"/>
            <a:ext cx="3778671" cy="281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514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6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3" y="1700809"/>
            <a:ext cx="336801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31488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49232" y="1832542"/>
            <a:ext cx="3092437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8982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3" y="1364402"/>
            <a:ext cx="4032448" cy="48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916885" y="1552396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29107" y="1901655"/>
            <a:ext cx="2325592" cy="3592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69097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5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5148-5AC1-49A3-9D3B-9A1D11C98E6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EF74-C9E7-488C-84BB-6028BDBE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50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90517" y="2042556"/>
            <a:ext cx="4831183" cy="2910088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endParaRPr lang="ru-RU" altLang="ko-KR" dirty="0">
              <a:latin typeface="Arial" panose="020B0604020202020204" pitchFamily="34" charset="0"/>
              <a:ea typeface="맑은 고딕" pitchFamily="50" charset="-127"/>
            </a:endParaRPr>
          </a:p>
          <a:p>
            <a:pPr lvl="0">
              <a:spcBef>
                <a:spcPts val="0"/>
              </a:spcBef>
            </a:pPr>
            <a:r>
              <a:rPr lang="ru-RU" altLang="ko-KR" dirty="0">
                <a:latin typeface="Arial" panose="020B0604020202020204" pitchFamily="34" charset="0"/>
                <a:ea typeface="맑은 고딕" pitchFamily="50" charset="-127"/>
              </a:rPr>
              <a:t>Порядок работы             с пакетами, содержащими экзаменационные материалы</a:t>
            </a:r>
          </a:p>
          <a:p>
            <a:pPr lvl="0">
              <a:spcBef>
                <a:spcPts val="0"/>
              </a:spcBef>
            </a:pPr>
            <a:endParaRPr lang="en-US" altLang="ko-KR" sz="4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328" y="4017442"/>
            <a:ext cx="4207545" cy="1974544"/>
            <a:chOff x="3563837" y="3286299"/>
            <a:chExt cx="1722607" cy="685294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614622" y="3286299"/>
              <a:ext cx="1584177" cy="11741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Шаг 1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563837" y="3417987"/>
              <a:ext cx="1722607" cy="55360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Проверьте целостность пакета и убедитесь,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что клейкая полоса клапана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с обратной стороны пакета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не имеет признаков вскрытия.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Поднимите пакет вертикально,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встряхните его,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чтобы содержимое переместилось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в нижнюю часть пакета.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58094" y="3960103"/>
            <a:ext cx="3654091" cy="1444974"/>
            <a:chOff x="3710402" y="3304016"/>
            <a:chExt cx="1653686" cy="635817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10402" y="3304016"/>
              <a:ext cx="1584177" cy="18616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Шаг 2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804405"/>
              <a:ext cx="1584177" cy="135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/>
              <a:endParaRPr lang="ko-KR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 Placeholder 17"/>
          <p:cNvSpPr txBox="1">
            <a:spLocks/>
          </p:cNvSpPr>
          <p:nvPr/>
        </p:nvSpPr>
        <p:spPr>
          <a:xfrm>
            <a:off x="8369187" y="3958352"/>
            <a:ext cx="3500499" cy="39271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Шаг 3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392078" y="32084"/>
            <a:ext cx="11339357" cy="8434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Вскрытие пакетов с экзаменационными материалами в аудитории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Пакеты с экзаменационными материалами вскрываются в аудитории</a:t>
            </a: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 ответственным педагогическим работником.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04047" y="3908561"/>
            <a:ext cx="36979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Извлеките содержимое из пакета    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и пересчитайте экзаменационные материалы, вложенные в него. </a:t>
            </a:r>
          </a:p>
          <a:p>
            <a:pPr algn="ct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Сверьте их количество с количеством, указанным на сопроводительном ярлыке.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В пакете также должны находиться дополнительные пакеты,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предназначенные для возврата экзаменационных материалов в РИКЗ.</a:t>
            </a:r>
          </a:p>
          <a:p>
            <a:pPr algn="ct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>
          <a:xfrm>
            <a:off x="3996266" y="4508992"/>
            <a:ext cx="4341649" cy="192554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Разрежьте пакет ножницами по линии сгиба (отреза),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	      как показано на фото: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just">
              <a:spcBef>
                <a:spcPts val="0"/>
              </a:spcBef>
              <a:buNone/>
            </a:pP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-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сделайте небольшой надрез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just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just">
              <a:spcBef>
                <a:spcPts val="0"/>
              </a:spcBef>
              <a:buNone/>
            </a:pP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-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убедитесь, что содержимое пакета 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         не попадает на линию среза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just">
              <a:spcBef>
                <a:spcPts val="0"/>
              </a:spcBef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just">
              <a:spcBef>
                <a:spcPts val="0"/>
              </a:spcBef>
              <a:buNone/>
            </a:pP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-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разрежьте пакет до конца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 algn="ctr">
              <a:spcBef>
                <a:spcPts val="0"/>
              </a:spcBef>
              <a:buNone/>
            </a:pPr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    Не пытайтесь вскрыть пакет 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путем отрывания клейкой ленты! 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>
          <a:xfrm>
            <a:off x="4151037" y="1039410"/>
            <a:ext cx="3895838" cy="288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9" y="1039450"/>
            <a:ext cx="3163713" cy="288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40" y="1033043"/>
            <a:ext cx="3171395" cy="28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2381"/>
            <a:ext cx="10376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Пример оформления акта приемки-передачи бланков ответов</a:t>
            </a:r>
            <a:r>
              <a:rPr lang="ru-RU" sz="2400" dirty="0"/>
              <a:t> (Приложение 21 к Инструкции)</a:t>
            </a:r>
            <a:endParaRPr lang="en-US" sz="2400" dirty="0"/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 приемки-передачи извлекается из пакета с бланками ответов, полученном из РИКЗ</a:t>
            </a:r>
          </a:p>
          <a:p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870" t="6841" r="32817" b="3934"/>
          <a:stretch/>
        </p:blipFill>
        <p:spPr bwMode="auto">
          <a:xfrm>
            <a:off x="1748990" y="1547376"/>
            <a:ext cx="3684512" cy="4923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20F29F-91C2-4303-B821-E21BC5FB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92" y="1581241"/>
            <a:ext cx="3228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554895" y="407958"/>
            <a:ext cx="87484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1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в аудиториях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e-BY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036" y="1062193"/>
            <a:ext cx="95774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по истечении времени на выполнение экзаменационной работы принимают от участников ЦЭ использованные экзаменационные материалы;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пересчитывают и запечатывают в соответствующий пакет заполненные участниками ЦЭ бланки ответов </a:t>
            </a:r>
            <a:r>
              <a:rPr lang="ru-RU" sz="2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вместе с подписанным актом приемки-передачи бланков ответов;</a:t>
            </a:r>
            <a:endParaRPr lang="en-US" sz="2000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пересчитывают и запечатывают в соответствующий пакет погашенные бланки ответов;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пересчитывают и запечатывают в соответствующий пакет использованные экзаменационные работы;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передают организационной комиссии все пакеты (в том числе пакет с запечатанными в начале экзамена </a:t>
            </a:r>
            <a:r>
              <a:rPr lang="ru-RU" sz="2000" dirty="0" err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невыданными</a:t>
            </a:r>
            <a:r>
              <a:rPr lang="ru-RU" sz="2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 экзаменационными работами), протокол проведения ЦЭ в аудитории и рабочие записи участников ЦЭ;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незамедлительно сообщают председателю организационной комиссии о недостаче экзаменационного материала.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245" y="5989881"/>
            <a:ext cx="107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Вынос незапечатанных пакетов с экзаменационными материалами из аудитории запрещен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7569" y="3691487"/>
            <a:ext cx="4184228" cy="1832006"/>
            <a:chOff x="3953229" y="3248704"/>
            <a:chExt cx="1584177" cy="635828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953229" y="3248704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Шаг 1</a:t>
              </a: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4085448" y="3398565"/>
              <a:ext cx="1264333" cy="48596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</a:rPr>
                <a:t>Невыданные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бланки ответов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погасите путем перечеркивания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по диагоналям.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</a:rPr>
                <a:t>Невыданные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экзаменационные работы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погашать не требуется.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78335" y="5296195"/>
            <a:ext cx="35004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ko-KR" alt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7928139" y="4046009"/>
            <a:ext cx="3500499" cy="6823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Шаг 3</a:t>
            </a:r>
          </a:p>
          <a:p>
            <a:pPr marL="0" indent="0">
              <a:buNone/>
            </a:pPr>
            <a:endParaRPr lang="ru-RU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376036" y="227994"/>
            <a:ext cx="11305099" cy="4168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Погашение и упаковка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неиспользованных экзаменационных материалов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8899" y="4226736"/>
            <a:ext cx="365950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Аккуратно снимите защитную ленту, </a:t>
            </a:r>
          </a:p>
          <a:p>
            <a:pPr lvl="0" algn="ctr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как показано на рисунках, </a:t>
            </a:r>
          </a:p>
          <a:p>
            <a:pPr lvl="0" algn="ctr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начиная с наружного угла клейкой полосы. </a:t>
            </a:r>
          </a:p>
          <a:p>
            <a:pPr lvl="0" algn="ctr"/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Перегните клапан по линии сгиба (отреза) и заклейте пакет.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>
          <a:xfrm>
            <a:off x="3364837" y="4874464"/>
            <a:ext cx="4868775" cy="9388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Пересчитайте и вложите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невыданные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экзаменационные работы в соответствующий пакет.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Запечатайте его сразу после начала отсчета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времени на выполнение работы.  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Поместите погашенные бланки ответов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в соответствующий пакет.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Пакет запечатывается ПО ОКОНЧАНИИ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Э.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</a:p>
          <a:p>
            <a:pPr marL="0" indent="0" algn="ctr">
              <a:buNone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1044672"/>
            <a:ext cx="2704141" cy="24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3" y="1023184"/>
            <a:ext cx="2837765" cy="24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18" y="1024670"/>
            <a:ext cx="1678882" cy="128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7895" y="1012732"/>
            <a:ext cx="1678882" cy="129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10" y="2468962"/>
            <a:ext cx="1678882" cy="128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 Placeholder 17"/>
          <p:cNvSpPr txBox="1">
            <a:spLocks/>
          </p:cNvSpPr>
          <p:nvPr/>
        </p:nvSpPr>
        <p:spPr>
          <a:xfrm>
            <a:off x="4138048" y="3964417"/>
            <a:ext cx="3500499" cy="49562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Шаг 2</a:t>
            </a:r>
          </a:p>
          <a:p>
            <a:pPr marL="0" indent="0">
              <a:buNone/>
            </a:pPr>
            <a:endParaRPr lang="ru-RU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1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333" y="3693523"/>
            <a:ext cx="4011947" cy="2026937"/>
            <a:chOff x="3826724" y="3268775"/>
            <a:chExt cx="1629564" cy="530378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849418" y="3268775"/>
              <a:ext cx="1584177" cy="12972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Шаг 1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826724" y="3413027"/>
              <a:ext cx="1629564" cy="3861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Пересчитайте и поместите бланки ответов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участников 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ЦЭ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вместе с подписанным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актом приемки-передачи в пакет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«Заполненные бланки ответов».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Пересчитайте и поместите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использованные экзаменационные работы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в соответствующий пакет. </a:t>
              </a:r>
              <a:endParaRPr 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4574" y="3656969"/>
            <a:ext cx="3500501" cy="1715311"/>
            <a:chOff x="3723142" y="2991665"/>
            <a:chExt cx="1584177" cy="754768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23142" y="2991665"/>
              <a:ext cx="1584177" cy="23262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Шаг 2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3142" y="3218267"/>
              <a:ext cx="1569655" cy="5281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u-RU" altLang="ko-KR" sz="1200" b="1" dirty="0">
                  <a:solidFill>
                    <a:schemeClr val="accent1">
                      <a:lumMod val="75000"/>
                    </a:schemeClr>
                  </a:solidFill>
                </a:rPr>
                <a:t>Аккуратно снимите защитную ленту,</a:t>
              </a:r>
            </a:p>
            <a:p>
              <a:pPr lvl="0" algn="ctr"/>
              <a:r>
                <a:rPr lang="ru-RU" altLang="ko-KR" sz="1200" b="1" dirty="0">
                  <a:solidFill>
                    <a:schemeClr val="accent1">
                      <a:lumMod val="75000"/>
                    </a:schemeClr>
                  </a:solidFill>
                </a:rPr>
                <a:t> как показано на рисунках, </a:t>
              </a:r>
            </a:p>
            <a:p>
              <a:pPr lvl="0" algn="ctr"/>
              <a:r>
                <a:rPr lang="ru-RU" altLang="ko-KR" sz="1200" b="1" dirty="0">
                  <a:solidFill>
                    <a:schemeClr val="accent1">
                      <a:lumMod val="75000"/>
                    </a:schemeClr>
                  </a:solidFill>
                </a:rPr>
                <a:t>начиная с наружного угла клейкой полосы. </a:t>
              </a:r>
            </a:p>
            <a:p>
              <a:pPr lvl="0" algn="ctr"/>
              <a:endParaRPr lang="ru-RU" altLang="ko-KR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/>
              <a:r>
                <a:rPr lang="ru-RU" altLang="ko-KR" sz="1200" b="1" dirty="0">
                  <a:solidFill>
                    <a:schemeClr val="accent1">
                      <a:lumMod val="75000"/>
                    </a:schemeClr>
                  </a:solidFill>
                </a:rPr>
                <a:t>Перегните клапан по линии сгиба (отреза) и заклейте пакет.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 Placeholder 17"/>
          <p:cNvSpPr txBox="1">
            <a:spLocks/>
          </p:cNvSpPr>
          <p:nvPr/>
        </p:nvSpPr>
        <p:spPr>
          <a:xfrm>
            <a:off x="8162267" y="3703509"/>
            <a:ext cx="3500499" cy="4017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Шаг 3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0" y="612551"/>
            <a:ext cx="11904468" cy="4168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Упаковка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использованных экзаменационных работ и заполненных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бланков ответов (по окончании проведения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экзамена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аудитории)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4166" y="4152708"/>
            <a:ext cx="360165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Ответственный педагогический работник заполняет сопроводительные ярлыки (наклейки) на пакетах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 - записывает корпус и аудиторию;</a:t>
            </a:r>
          </a:p>
          <a:p>
            <a:pPr lvl="0"/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 - указывает количество экзаменационных материалов в пакете;</a:t>
            </a:r>
          </a:p>
          <a:p>
            <a:pPr lvl="0"/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 - вносит ФИО </a:t>
            </a:r>
            <a:r>
              <a:rPr lang="ru-RU" altLang="ko-KR" sz="1200" b="1" dirty="0" err="1">
                <a:solidFill>
                  <a:schemeClr val="accent1">
                    <a:lumMod val="75000"/>
                  </a:schemeClr>
                </a:solidFill>
              </a:rPr>
              <a:t>педработников</a:t>
            </a: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/>
            <a:endParaRPr lang="ru-RU" altLang="ko-K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          - </a:t>
            </a:r>
            <a:r>
              <a:rPr lang="ru-RU" altLang="ko-KR" sz="1200" b="1" dirty="0" err="1">
                <a:solidFill>
                  <a:schemeClr val="accent1">
                    <a:lumMod val="75000"/>
                  </a:schemeClr>
                </a:solidFill>
              </a:rPr>
              <a:t>педработники</a:t>
            </a:r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</a:rPr>
              <a:t> ставят подписи.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 Placeholder 18"/>
          <p:cNvSpPr txBox="1">
            <a:spLocks/>
          </p:cNvSpPr>
          <p:nvPr/>
        </p:nvSpPr>
        <p:spPr>
          <a:xfrm>
            <a:off x="4295466" y="4969673"/>
            <a:ext cx="3625040" cy="145991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4475" y="1227421"/>
            <a:ext cx="3470347" cy="228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67" y="1193552"/>
            <a:ext cx="3489850" cy="230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4387" r="8663" b="5454"/>
          <a:stretch/>
        </p:blipFill>
        <p:spPr>
          <a:xfrm>
            <a:off x="299492" y="1239142"/>
            <a:ext cx="3437538" cy="228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4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9800" y="250084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70" rtl="0" eaLnBrk="1" latinLnBrk="1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СПАСИБО ЗА ВНИМАНИЕ!</a:t>
            </a:r>
            <a:endParaRPr lang="be-BY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061320" y="3236099"/>
            <a:ext cx="7920880" cy="22089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Республика Беларусь,</a:t>
            </a:r>
          </a:p>
          <a:p>
            <a:pPr marL="0" indent="0" algn="ctr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УО «Республиканский институт контроля знаний»</a:t>
            </a:r>
          </a:p>
          <a:p>
            <a:pPr marL="0" indent="0" algn="ctr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220049, г. Минск, ул. Чайковского 7, </a:t>
            </a:r>
            <a:b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телефон: (017)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311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-0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0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05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b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факс: (017)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311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00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82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priem@rikc.by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endParaRPr lang="be-BY" dirty="0"/>
          </a:p>
        </p:txBody>
      </p:sp>
      <p:pic>
        <p:nvPicPr>
          <p:cNvPr id="4" name="Picture 2" descr="C:\Users\Iwan\Desktop\log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59" y="1258710"/>
            <a:ext cx="1318003" cy="8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35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496</Words>
  <Application>Microsoft Office PowerPoint</Application>
  <PresentationFormat>Произвольный</PresentationFormat>
  <Paragraphs>111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Contents Slide Master</vt:lpstr>
      <vt:lpstr>1_Contents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Жаннка</dc:creator>
  <cp:lastModifiedBy>Julia</cp:lastModifiedBy>
  <cp:revision>744</cp:revision>
  <cp:lastPrinted>2023-04-20T10:57:46Z</cp:lastPrinted>
  <dcterms:created xsi:type="dcterms:W3CDTF">2019-11-27T13:19:50Z</dcterms:created>
  <dcterms:modified xsi:type="dcterms:W3CDTF">2023-04-26T11:20:31Z</dcterms:modified>
</cp:coreProperties>
</file>